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71"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764CA6A-46C6-4140-BB04-FA57434B8392}" type="slidenum">
              <a:rPr lang="zh-CN" altLang="en-US" smtClean="0"/>
              <a:t>‹#›</a:t>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3407300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201636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353882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3038428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764CA6A-46C6-4140-BB04-FA57434B8392}" type="slidenum">
              <a:rPr lang="zh-CN" altLang="en-US" smtClean="0"/>
              <a:t>‹#›</a:t>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311365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135202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399043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315464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D0DD6-C1D5-4A2E-97AE-B352D1EEECD5}" type="datetimeFigureOut">
              <a:rPr lang="zh-CN" altLang="en-US" smtClean="0"/>
              <a:t>2022/5/17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764CA6A-46C6-4140-BB04-FA57434B8392}" type="slidenum">
              <a:rPr lang="zh-CN" altLang="en-US" smtClean="0"/>
              <a:t>‹#›</a:t>
            </a:fld>
            <a:endParaRPr lang="zh-CN" altLang="en-US"/>
          </a:p>
        </p:txBody>
      </p:sp>
    </p:spTree>
    <p:extLst>
      <p:ext uri="{BB962C8B-B14F-4D97-AF65-F5344CB8AC3E}">
        <p14:creationId xmlns:p14="http://schemas.microsoft.com/office/powerpoint/2010/main" val="196771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21D0DD6-C1D5-4A2E-97AE-B352D1EEECD5}" type="datetimeFigureOut">
              <a:rPr lang="zh-CN" altLang="en-US" smtClean="0"/>
              <a:t>2022/5/17</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764CA6A-46C6-4140-BB04-FA57434B8392}"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327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21D0DD6-C1D5-4A2E-97AE-B352D1EEECD5}" type="datetimeFigureOut">
              <a:rPr lang="zh-CN" altLang="en-US" smtClean="0"/>
              <a:t>2022/5/17</a:t>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764CA6A-46C6-4140-BB04-FA57434B8392}" type="slidenum">
              <a:rPr lang="zh-CN" altLang="en-US" smtClean="0"/>
              <a:t>‹#›</a:t>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8679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21D0DD6-C1D5-4A2E-97AE-B352D1EEECD5}" type="datetimeFigureOut">
              <a:rPr lang="zh-CN" altLang="en-US" smtClean="0"/>
              <a:t>2022/5/17</a:t>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764CA6A-46C6-4140-BB04-FA57434B8392}" type="slidenum">
              <a:rPr lang="zh-CN" altLang="en-US" smtClean="0"/>
              <a:t>‹#›</a:t>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5211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C4E94-8689-B177-C79E-F8196DC14657}"/>
              </a:ext>
            </a:extLst>
          </p:cNvPr>
          <p:cNvSpPr>
            <a:spLocks noGrp="1"/>
          </p:cNvSpPr>
          <p:nvPr>
            <p:ph type="ctrTitle"/>
          </p:nvPr>
        </p:nvSpPr>
        <p:spPr/>
        <p:txBody>
          <a:bodyPr/>
          <a:lstStyle/>
          <a:p>
            <a:r>
              <a:rPr lang="zh-CN" altLang="en-US" sz="5400" dirty="0"/>
              <a:t>多源信息跨领域学习在</a:t>
            </a:r>
            <a:r>
              <a:rPr lang="en-US" altLang="zh-CN" sz="5400" dirty="0"/>
              <a:t>SAR</a:t>
            </a:r>
            <a:r>
              <a:rPr lang="zh-CN" altLang="en-US" sz="5400" dirty="0"/>
              <a:t>目标检测中的应用</a:t>
            </a:r>
          </a:p>
        </p:txBody>
      </p:sp>
      <p:sp>
        <p:nvSpPr>
          <p:cNvPr id="3" name="副标题 2">
            <a:extLst>
              <a:ext uri="{FF2B5EF4-FFF2-40B4-BE49-F238E27FC236}">
                <a16:creationId xmlns:a16="http://schemas.microsoft.com/office/drawing/2014/main" id="{F0A8129C-B5A2-2311-4C9E-0BBADE690662}"/>
              </a:ext>
            </a:extLst>
          </p:cNvPr>
          <p:cNvSpPr>
            <a:spLocks noGrp="1"/>
          </p:cNvSpPr>
          <p:nvPr>
            <p:ph type="subTitle" idx="1"/>
          </p:nvPr>
        </p:nvSpPr>
        <p:spPr/>
        <p:txBody>
          <a:bodyPr/>
          <a:lstStyle/>
          <a:p>
            <a:r>
              <a:rPr lang="zh-CN" altLang="en-US" dirty="0"/>
              <a:t>汇报人：李玮峰</a:t>
            </a:r>
          </a:p>
        </p:txBody>
      </p:sp>
    </p:spTree>
    <p:extLst>
      <p:ext uri="{BB962C8B-B14F-4D97-AF65-F5344CB8AC3E}">
        <p14:creationId xmlns:p14="http://schemas.microsoft.com/office/powerpoint/2010/main" val="2919957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316A4-278E-34B7-01ED-635B3E091A93}"/>
              </a:ext>
            </a:extLst>
          </p:cNvPr>
          <p:cNvSpPr>
            <a:spLocks noGrp="1"/>
          </p:cNvSpPr>
          <p:nvPr>
            <p:ph type="title"/>
          </p:nvPr>
        </p:nvSpPr>
        <p:spPr/>
        <p:txBody>
          <a:bodyPr/>
          <a:lstStyle/>
          <a:p>
            <a:r>
              <a:rPr lang="zh-CN" altLang="en-US" dirty="0"/>
              <a:t>实验结果</a:t>
            </a:r>
          </a:p>
        </p:txBody>
      </p:sp>
      <p:sp>
        <p:nvSpPr>
          <p:cNvPr id="3" name="内容占位符 2">
            <a:extLst>
              <a:ext uri="{FF2B5EF4-FFF2-40B4-BE49-F238E27FC236}">
                <a16:creationId xmlns:a16="http://schemas.microsoft.com/office/drawing/2014/main" id="{08F70930-3F06-8E29-5E6F-37C07EB3385D}"/>
              </a:ext>
            </a:extLst>
          </p:cNvPr>
          <p:cNvSpPr>
            <a:spLocks noGrp="1"/>
          </p:cNvSpPr>
          <p:nvPr>
            <p:ph idx="1"/>
          </p:nvPr>
        </p:nvSpPr>
        <p:spPr>
          <a:xfrm>
            <a:off x="1371600" y="5624004"/>
            <a:ext cx="9601200" cy="3581400"/>
          </a:xfrm>
        </p:spPr>
        <p:txBody>
          <a:bodyPr/>
          <a:lstStyle/>
          <a:p>
            <a:r>
              <a:rPr lang="en-US" altLang="zh-CN" b="0" i="0" dirty="0">
                <a:solidFill>
                  <a:srgbClr val="121212"/>
                </a:solidFill>
                <a:effectLst/>
                <a:latin typeface="-apple-system"/>
              </a:rPr>
              <a:t>Precision</a:t>
            </a:r>
            <a:r>
              <a:rPr lang="zh-CN" altLang="en-US" dirty="0"/>
              <a:t>表示预测为正的样本中，实际的正样本的数量。</a:t>
            </a:r>
            <a:endParaRPr lang="en-US" altLang="zh-CN" dirty="0"/>
          </a:p>
          <a:p>
            <a:r>
              <a:rPr lang="en-US" altLang="zh-CN" dirty="0"/>
              <a:t>Recall</a:t>
            </a:r>
            <a:r>
              <a:rPr lang="zh-CN" altLang="en-US" dirty="0"/>
              <a:t>表示实际为正的样本被判断为正样本的比例</a:t>
            </a:r>
            <a:endParaRPr lang="en-US" altLang="zh-CN" dirty="0"/>
          </a:p>
          <a:p>
            <a:r>
              <a:rPr lang="zh-CN" altLang="en-US" b="0" i="0" dirty="0">
                <a:solidFill>
                  <a:srgbClr val="121212"/>
                </a:solidFill>
                <a:effectLst/>
                <a:latin typeface="-apple-system"/>
              </a:rPr>
              <a:t>在尽可能的提高</a:t>
            </a:r>
            <a:r>
              <a:rPr lang="en-US" altLang="zh-CN" b="0" i="0" dirty="0">
                <a:solidFill>
                  <a:srgbClr val="121212"/>
                </a:solidFill>
                <a:effectLst/>
                <a:latin typeface="-apple-system"/>
              </a:rPr>
              <a:t>Precision</a:t>
            </a:r>
            <a:r>
              <a:rPr lang="zh-CN" altLang="en-US" b="0" i="0" dirty="0">
                <a:solidFill>
                  <a:srgbClr val="121212"/>
                </a:solidFill>
                <a:effectLst/>
                <a:latin typeface="-apple-system"/>
              </a:rPr>
              <a:t>和</a:t>
            </a:r>
            <a:r>
              <a:rPr lang="en-US" altLang="zh-CN" b="0" i="0" dirty="0">
                <a:solidFill>
                  <a:srgbClr val="121212"/>
                </a:solidFill>
                <a:effectLst/>
                <a:latin typeface="-apple-system"/>
              </a:rPr>
              <a:t>Recall</a:t>
            </a:r>
            <a:r>
              <a:rPr lang="zh-CN" altLang="en-US" b="0" i="0" dirty="0">
                <a:solidFill>
                  <a:srgbClr val="121212"/>
                </a:solidFill>
                <a:effectLst/>
                <a:latin typeface="-apple-system"/>
              </a:rPr>
              <a:t>的同时，也希望两者之间的差异尽可能</a:t>
            </a:r>
            <a:endParaRPr lang="zh-CN" altLang="en-US" dirty="0"/>
          </a:p>
        </p:txBody>
      </p:sp>
      <p:pic>
        <p:nvPicPr>
          <p:cNvPr id="5" name="图片 4">
            <a:extLst>
              <a:ext uri="{FF2B5EF4-FFF2-40B4-BE49-F238E27FC236}">
                <a16:creationId xmlns:a16="http://schemas.microsoft.com/office/drawing/2014/main" id="{F4BF9269-253B-500E-4FEC-23B9E1CDEAC2}"/>
              </a:ext>
            </a:extLst>
          </p:cNvPr>
          <p:cNvPicPr>
            <a:picLocks noChangeAspect="1"/>
          </p:cNvPicPr>
          <p:nvPr/>
        </p:nvPicPr>
        <p:blipFill>
          <a:blip r:embed="rId2"/>
          <a:stretch>
            <a:fillRect/>
          </a:stretch>
        </p:blipFill>
        <p:spPr>
          <a:xfrm>
            <a:off x="5228948" y="1629723"/>
            <a:ext cx="5901828" cy="3134696"/>
          </a:xfrm>
          <a:prstGeom prst="rect">
            <a:avLst/>
          </a:prstGeom>
        </p:spPr>
      </p:pic>
      <p:pic>
        <p:nvPicPr>
          <p:cNvPr id="7" name="图片 6">
            <a:extLst>
              <a:ext uri="{FF2B5EF4-FFF2-40B4-BE49-F238E27FC236}">
                <a16:creationId xmlns:a16="http://schemas.microsoft.com/office/drawing/2014/main" id="{C0DD1293-CDE0-A7C0-7E50-7CE28DE76D01}"/>
              </a:ext>
            </a:extLst>
          </p:cNvPr>
          <p:cNvPicPr>
            <a:picLocks noChangeAspect="1"/>
          </p:cNvPicPr>
          <p:nvPr/>
        </p:nvPicPr>
        <p:blipFill>
          <a:blip r:embed="rId3"/>
          <a:stretch>
            <a:fillRect/>
          </a:stretch>
        </p:blipFill>
        <p:spPr>
          <a:xfrm>
            <a:off x="1539856" y="1872632"/>
            <a:ext cx="2655185" cy="2648878"/>
          </a:xfrm>
          <a:prstGeom prst="rect">
            <a:avLst/>
          </a:prstGeom>
        </p:spPr>
      </p:pic>
    </p:spTree>
    <p:extLst>
      <p:ext uri="{BB962C8B-B14F-4D97-AF65-F5344CB8AC3E}">
        <p14:creationId xmlns:p14="http://schemas.microsoft.com/office/powerpoint/2010/main" val="307136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21E98-91AF-7068-088B-63B11BE08F46}"/>
              </a:ext>
            </a:extLst>
          </p:cNvPr>
          <p:cNvSpPr>
            <a:spLocks noGrp="1"/>
          </p:cNvSpPr>
          <p:nvPr>
            <p:ph type="title"/>
          </p:nvPr>
        </p:nvSpPr>
        <p:spPr/>
        <p:txBody>
          <a:bodyPr/>
          <a:lstStyle/>
          <a:p>
            <a:r>
              <a:rPr lang="zh-CN" altLang="en-US" dirty="0"/>
              <a:t>基于又监督域适应的</a:t>
            </a:r>
            <a:r>
              <a:rPr lang="en-US" altLang="zh-CN" dirty="0"/>
              <a:t>SAR</a:t>
            </a:r>
            <a:r>
              <a:rPr lang="zh-CN" altLang="en-US" dirty="0"/>
              <a:t>目标检测</a:t>
            </a:r>
          </a:p>
        </p:txBody>
      </p:sp>
      <p:sp>
        <p:nvSpPr>
          <p:cNvPr id="3" name="内容占位符 2">
            <a:extLst>
              <a:ext uri="{FF2B5EF4-FFF2-40B4-BE49-F238E27FC236}">
                <a16:creationId xmlns:a16="http://schemas.microsoft.com/office/drawing/2014/main" id="{ACBEF80D-2B92-7591-A9CE-70D0BD154B1E}"/>
              </a:ext>
            </a:extLst>
          </p:cNvPr>
          <p:cNvSpPr>
            <a:spLocks noGrp="1"/>
          </p:cNvSpPr>
          <p:nvPr>
            <p:ph idx="1"/>
          </p:nvPr>
        </p:nvSpPr>
        <p:spPr>
          <a:xfrm>
            <a:off x="1371600" y="5260020"/>
            <a:ext cx="9601200" cy="3581400"/>
          </a:xfrm>
        </p:spPr>
        <p:txBody>
          <a:bodyPr/>
          <a:lstStyle/>
          <a:p>
            <a:r>
              <a:rPr lang="zh-CN" altLang="en-US" dirty="0"/>
              <a:t>训练样本太少，检测性能下降明显</a:t>
            </a:r>
          </a:p>
        </p:txBody>
      </p:sp>
      <p:pic>
        <p:nvPicPr>
          <p:cNvPr id="5" name="图片 4">
            <a:extLst>
              <a:ext uri="{FF2B5EF4-FFF2-40B4-BE49-F238E27FC236}">
                <a16:creationId xmlns:a16="http://schemas.microsoft.com/office/drawing/2014/main" id="{F7CC0739-3210-A787-55C3-A344D2FDD8C2}"/>
              </a:ext>
            </a:extLst>
          </p:cNvPr>
          <p:cNvPicPr>
            <a:picLocks noChangeAspect="1"/>
          </p:cNvPicPr>
          <p:nvPr/>
        </p:nvPicPr>
        <p:blipFill>
          <a:blip r:embed="rId2"/>
          <a:stretch>
            <a:fillRect/>
          </a:stretch>
        </p:blipFill>
        <p:spPr>
          <a:xfrm>
            <a:off x="1219200" y="1688702"/>
            <a:ext cx="3600953" cy="3267531"/>
          </a:xfrm>
          <a:prstGeom prst="rect">
            <a:avLst/>
          </a:prstGeom>
        </p:spPr>
      </p:pic>
      <p:pic>
        <p:nvPicPr>
          <p:cNvPr id="7" name="图片 6">
            <a:extLst>
              <a:ext uri="{FF2B5EF4-FFF2-40B4-BE49-F238E27FC236}">
                <a16:creationId xmlns:a16="http://schemas.microsoft.com/office/drawing/2014/main" id="{4105CCD5-EA18-BB02-3900-4E8EB77DA102}"/>
              </a:ext>
            </a:extLst>
          </p:cNvPr>
          <p:cNvPicPr>
            <a:picLocks noChangeAspect="1"/>
          </p:cNvPicPr>
          <p:nvPr/>
        </p:nvPicPr>
        <p:blipFill>
          <a:blip r:embed="rId3"/>
          <a:stretch>
            <a:fillRect/>
          </a:stretch>
        </p:blipFill>
        <p:spPr>
          <a:xfrm>
            <a:off x="5811699" y="1965213"/>
            <a:ext cx="5507547" cy="2927574"/>
          </a:xfrm>
          <a:prstGeom prst="rect">
            <a:avLst/>
          </a:prstGeom>
        </p:spPr>
      </p:pic>
    </p:spTree>
    <p:extLst>
      <p:ext uri="{BB962C8B-B14F-4D97-AF65-F5344CB8AC3E}">
        <p14:creationId xmlns:p14="http://schemas.microsoft.com/office/powerpoint/2010/main" val="124801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B37CF-E110-3012-CDB7-B3AD1AF2E189}"/>
              </a:ext>
            </a:extLst>
          </p:cNvPr>
          <p:cNvSpPr>
            <a:spLocks noGrp="1"/>
          </p:cNvSpPr>
          <p:nvPr>
            <p:ph type="title"/>
          </p:nvPr>
        </p:nvSpPr>
        <p:spPr/>
        <p:txBody>
          <a:bodyPr/>
          <a:lstStyle/>
          <a:p>
            <a:r>
              <a:rPr lang="zh-CN" altLang="en-US" dirty="0"/>
              <a:t>光学与</a:t>
            </a:r>
            <a:r>
              <a:rPr lang="en-US" altLang="zh-CN" dirty="0"/>
              <a:t>SAR</a:t>
            </a:r>
            <a:r>
              <a:rPr lang="zh-CN" altLang="en-US" dirty="0"/>
              <a:t>图像的转换</a:t>
            </a:r>
          </a:p>
        </p:txBody>
      </p:sp>
      <p:sp>
        <p:nvSpPr>
          <p:cNvPr id="3" name="内容占位符 2">
            <a:extLst>
              <a:ext uri="{FF2B5EF4-FFF2-40B4-BE49-F238E27FC236}">
                <a16:creationId xmlns:a16="http://schemas.microsoft.com/office/drawing/2014/main" id="{1D968AA1-EF6C-AC74-9CF9-22B329683E2C}"/>
              </a:ext>
            </a:extLst>
          </p:cNvPr>
          <p:cNvSpPr>
            <a:spLocks noGrp="1"/>
          </p:cNvSpPr>
          <p:nvPr>
            <p:ph idx="1"/>
          </p:nvPr>
        </p:nvSpPr>
        <p:spPr>
          <a:xfrm>
            <a:off x="1295400" y="4940423"/>
            <a:ext cx="9601200" cy="3581400"/>
          </a:xfrm>
        </p:spPr>
        <p:txBody>
          <a:bodyPr/>
          <a:lstStyle/>
          <a:p>
            <a:r>
              <a:rPr lang="zh-CN" altLang="en-US" dirty="0"/>
              <a:t>使用</a:t>
            </a:r>
            <a:r>
              <a:rPr lang="en-US" altLang="zh-CN" dirty="0" err="1"/>
              <a:t>CycleGAN</a:t>
            </a:r>
            <a:r>
              <a:rPr lang="zh-CN" altLang="en-US" dirty="0"/>
              <a:t>的图像转换网络</a:t>
            </a:r>
            <a:endParaRPr lang="en-US" altLang="zh-CN" dirty="0"/>
          </a:p>
          <a:p>
            <a:r>
              <a:rPr lang="zh-CN" altLang="en-US" dirty="0"/>
              <a:t>两个域具有较强的特征关联和域间可迁移性</a:t>
            </a:r>
          </a:p>
        </p:txBody>
      </p:sp>
      <p:pic>
        <p:nvPicPr>
          <p:cNvPr id="5" name="图片 4">
            <a:extLst>
              <a:ext uri="{FF2B5EF4-FFF2-40B4-BE49-F238E27FC236}">
                <a16:creationId xmlns:a16="http://schemas.microsoft.com/office/drawing/2014/main" id="{56E858CC-81EC-B07A-95C6-8173E044DCD8}"/>
              </a:ext>
            </a:extLst>
          </p:cNvPr>
          <p:cNvPicPr>
            <a:picLocks noChangeAspect="1"/>
          </p:cNvPicPr>
          <p:nvPr/>
        </p:nvPicPr>
        <p:blipFill>
          <a:blip r:embed="rId2"/>
          <a:stretch>
            <a:fillRect/>
          </a:stretch>
        </p:blipFill>
        <p:spPr>
          <a:xfrm>
            <a:off x="2545478" y="1618823"/>
            <a:ext cx="6763694" cy="3067478"/>
          </a:xfrm>
          <a:prstGeom prst="rect">
            <a:avLst/>
          </a:prstGeom>
        </p:spPr>
      </p:pic>
    </p:spTree>
    <p:extLst>
      <p:ext uri="{BB962C8B-B14F-4D97-AF65-F5344CB8AC3E}">
        <p14:creationId xmlns:p14="http://schemas.microsoft.com/office/powerpoint/2010/main" val="4080410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A0624-BE40-A956-E5CC-A1B6C0D84A52}"/>
              </a:ext>
            </a:extLst>
          </p:cNvPr>
          <p:cNvSpPr>
            <a:spLocks noGrp="1"/>
          </p:cNvSpPr>
          <p:nvPr>
            <p:ph type="title"/>
          </p:nvPr>
        </p:nvSpPr>
        <p:spPr/>
        <p:txBody>
          <a:bodyPr/>
          <a:lstStyle/>
          <a:p>
            <a:r>
              <a:rPr lang="zh-CN" altLang="en-US" dirty="0"/>
              <a:t>光学到</a:t>
            </a:r>
            <a:r>
              <a:rPr lang="en-US" altLang="zh-CN" dirty="0"/>
              <a:t>SAR</a:t>
            </a:r>
            <a:r>
              <a:rPr lang="zh-CN" altLang="en-US" dirty="0"/>
              <a:t>域适应</a:t>
            </a:r>
          </a:p>
        </p:txBody>
      </p:sp>
      <p:sp>
        <p:nvSpPr>
          <p:cNvPr id="3" name="内容占位符 2">
            <a:extLst>
              <a:ext uri="{FF2B5EF4-FFF2-40B4-BE49-F238E27FC236}">
                <a16:creationId xmlns:a16="http://schemas.microsoft.com/office/drawing/2014/main" id="{CEA04C49-F968-3D59-9524-8A0A494BDB11}"/>
              </a:ext>
            </a:extLst>
          </p:cNvPr>
          <p:cNvSpPr>
            <a:spLocks noGrp="1"/>
          </p:cNvSpPr>
          <p:nvPr>
            <p:ph idx="1"/>
          </p:nvPr>
        </p:nvSpPr>
        <p:spPr>
          <a:xfrm>
            <a:off x="1442621" y="5067300"/>
            <a:ext cx="9601200" cy="3581400"/>
          </a:xfrm>
        </p:spPr>
        <p:txBody>
          <a:bodyPr/>
          <a:lstStyle/>
          <a:p>
            <a:r>
              <a:rPr lang="zh-CN" altLang="en-US" dirty="0"/>
              <a:t>随着层数的加深，域适应前不同域的特征之间的差距不断减少</a:t>
            </a:r>
            <a:endParaRPr lang="en-US" altLang="zh-CN" dirty="0"/>
          </a:p>
          <a:p>
            <a:r>
              <a:rPr lang="zh-CN" altLang="en-US" dirty="0"/>
              <a:t>由于高层语义级表示存在较大相似性，使光学图像转化为</a:t>
            </a:r>
            <a:r>
              <a:rPr lang="en-US" altLang="zh-CN" dirty="0"/>
              <a:t>SAR</a:t>
            </a:r>
            <a:r>
              <a:rPr lang="zh-CN" altLang="en-US" dirty="0"/>
              <a:t>图像后存在可训练的可行性</a:t>
            </a:r>
            <a:endParaRPr lang="en-US" altLang="zh-CN" dirty="0"/>
          </a:p>
          <a:p>
            <a:endParaRPr lang="zh-CN" altLang="en-US" dirty="0"/>
          </a:p>
        </p:txBody>
      </p:sp>
      <p:pic>
        <p:nvPicPr>
          <p:cNvPr id="5" name="图片 4">
            <a:extLst>
              <a:ext uri="{FF2B5EF4-FFF2-40B4-BE49-F238E27FC236}">
                <a16:creationId xmlns:a16="http://schemas.microsoft.com/office/drawing/2014/main" id="{BC7C58A7-46DE-976F-F068-19D91D9CEB75}"/>
              </a:ext>
            </a:extLst>
          </p:cNvPr>
          <p:cNvPicPr>
            <a:picLocks noChangeAspect="1"/>
          </p:cNvPicPr>
          <p:nvPr/>
        </p:nvPicPr>
        <p:blipFill>
          <a:blip r:embed="rId2"/>
          <a:stretch>
            <a:fillRect/>
          </a:stretch>
        </p:blipFill>
        <p:spPr>
          <a:xfrm>
            <a:off x="1137597" y="1790700"/>
            <a:ext cx="4863708" cy="3172268"/>
          </a:xfrm>
          <a:prstGeom prst="rect">
            <a:avLst/>
          </a:prstGeom>
        </p:spPr>
      </p:pic>
      <p:pic>
        <p:nvPicPr>
          <p:cNvPr id="7" name="图片 6">
            <a:extLst>
              <a:ext uri="{FF2B5EF4-FFF2-40B4-BE49-F238E27FC236}">
                <a16:creationId xmlns:a16="http://schemas.microsoft.com/office/drawing/2014/main" id="{A0199023-1593-2D8C-3F5A-69E2CD15954F}"/>
              </a:ext>
            </a:extLst>
          </p:cNvPr>
          <p:cNvPicPr>
            <a:picLocks noChangeAspect="1"/>
          </p:cNvPicPr>
          <p:nvPr/>
        </p:nvPicPr>
        <p:blipFill>
          <a:blip r:embed="rId3"/>
          <a:stretch>
            <a:fillRect/>
          </a:stretch>
        </p:blipFill>
        <p:spPr>
          <a:xfrm>
            <a:off x="7081924" y="866646"/>
            <a:ext cx="3972479" cy="4096322"/>
          </a:xfrm>
          <a:prstGeom prst="rect">
            <a:avLst/>
          </a:prstGeom>
        </p:spPr>
      </p:pic>
    </p:spTree>
    <p:extLst>
      <p:ext uri="{BB962C8B-B14F-4D97-AF65-F5344CB8AC3E}">
        <p14:creationId xmlns:p14="http://schemas.microsoft.com/office/powerpoint/2010/main" val="263651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D3B48-1532-87EE-92EE-69F29B48A5D5}"/>
              </a:ext>
            </a:extLst>
          </p:cNvPr>
          <p:cNvSpPr>
            <a:spLocks noGrp="1"/>
          </p:cNvSpPr>
          <p:nvPr>
            <p:ph type="title"/>
          </p:nvPr>
        </p:nvSpPr>
        <p:spPr/>
        <p:txBody>
          <a:bodyPr/>
          <a:lstStyle/>
          <a:p>
            <a:r>
              <a:rPr lang="zh-CN" altLang="en-US" dirty="0"/>
              <a:t>网络架构</a:t>
            </a:r>
          </a:p>
        </p:txBody>
      </p:sp>
      <p:sp>
        <p:nvSpPr>
          <p:cNvPr id="3" name="内容占位符 2">
            <a:extLst>
              <a:ext uri="{FF2B5EF4-FFF2-40B4-BE49-F238E27FC236}">
                <a16:creationId xmlns:a16="http://schemas.microsoft.com/office/drawing/2014/main" id="{2C4C92EA-DA24-59F3-0A7B-083C9022D9CA}"/>
              </a:ext>
            </a:extLst>
          </p:cNvPr>
          <p:cNvSpPr>
            <a:spLocks noGrp="1"/>
          </p:cNvSpPr>
          <p:nvPr>
            <p:ph idx="1"/>
          </p:nvPr>
        </p:nvSpPr>
        <p:spPr>
          <a:xfrm>
            <a:off x="1371600" y="5588493"/>
            <a:ext cx="9601200" cy="3581400"/>
          </a:xfrm>
        </p:spPr>
        <p:txBody>
          <a:bodyPr/>
          <a:lstStyle/>
          <a:p>
            <a:r>
              <a:rPr lang="zh-CN" altLang="en-US" dirty="0"/>
              <a:t>特征对齐，保证学习域特征不变</a:t>
            </a:r>
            <a:endParaRPr lang="en-US" altLang="zh-CN" dirty="0"/>
          </a:p>
          <a:p>
            <a:r>
              <a:rPr lang="zh-CN" altLang="en-US" dirty="0"/>
              <a:t>利用目标域图像重构模块对大量无标记的</a:t>
            </a:r>
            <a:r>
              <a:rPr lang="en-US" altLang="zh-CN" dirty="0"/>
              <a:t>SAR</a:t>
            </a:r>
            <a:r>
              <a:rPr lang="zh-CN" altLang="en-US" dirty="0"/>
              <a:t>图像进行重构，提升少量标记下目标域特征的表达能力。</a:t>
            </a:r>
          </a:p>
        </p:txBody>
      </p:sp>
      <p:pic>
        <p:nvPicPr>
          <p:cNvPr id="5" name="图片 4">
            <a:extLst>
              <a:ext uri="{FF2B5EF4-FFF2-40B4-BE49-F238E27FC236}">
                <a16:creationId xmlns:a16="http://schemas.microsoft.com/office/drawing/2014/main" id="{D6AAEA73-C675-0A15-E0BB-C60F2F6EA63D}"/>
              </a:ext>
            </a:extLst>
          </p:cNvPr>
          <p:cNvPicPr>
            <a:picLocks noChangeAspect="1"/>
          </p:cNvPicPr>
          <p:nvPr/>
        </p:nvPicPr>
        <p:blipFill>
          <a:blip r:embed="rId2"/>
          <a:stretch>
            <a:fillRect/>
          </a:stretch>
        </p:blipFill>
        <p:spPr>
          <a:xfrm>
            <a:off x="1799161" y="1799997"/>
            <a:ext cx="7954485" cy="3258005"/>
          </a:xfrm>
          <a:prstGeom prst="rect">
            <a:avLst/>
          </a:prstGeom>
        </p:spPr>
      </p:pic>
    </p:spTree>
    <p:extLst>
      <p:ext uri="{BB962C8B-B14F-4D97-AF65-F5344CB8AC3E}">
        <p14:creationId xmlns:p14="http://schemas.microsoft.com/office/powerpoint/2010/main" val="395740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DBC9C-4C9D-6680-8362-BC1A1349207C}"/>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1D99E2E3-8D39-8730-3374-FB1E6B88CD56}"/>
              </a:ext>
            </a:extLst>
          </p:cNvPr>
          <p:cNvSpPr>
            <a:spLocks noGrp="1"/>
          </p:cNvSpPr>
          <p:nvPr>
            <p:ph idx="1"/>
          </p:nvPr>
        </p:nvSpPr>
        <p:spPr>
          <a:xfrm>
            <a:off x="1478132" y="5552983"/>
            <a:ext cx="9601200" cy="3581400"/>
          </a:xfrm>
        </p:spPr>
        <p:txBody>
          <a:bodyPr/>
          <a:lstStyle/>
          <a:p>
            <a:endParaRPr lang="zh-CN" altLang="en-US"/>
          </a:p>
        </p:txBody>
      </p:sp>
      <p:pic>
        <p:nvPicPr>
          <p:cNvPr id="5" name="图片 4">
            <a:extLst>
              <a:ext uri="{FF2B5EF4-FFF2-40B4-BE49-F238E27FC236}">
                <a16:creationId xmlns:a16="http://schemas.microsoft.com/office/drawing/2014/main" id="{1D6C2A4F-4312-685A-EBD0-62EDE03506F1}"/>
              </a:ext>
            </a:extLst>
          </p:cNvPr>
          <p:cNvPicPr>
            <a:picLocks noChangeAspect="1"/>
          </p:cNvPicPr>
          <p:nvPr/>
        </p:nvPicPr>
        <p:blipFill>
          <a:blip r:embed="rId2"/>
          <a:stretch>
            <a:fillRect/>
          </a:stretch>
        </p:blipFill>
        <p:spPr>
          <a:xfrm>
            <a:off x="1307882" y="1667481"/>
            <a:ext cx="4001058" cy="3238952"/>
          </a:xfrm>
          <a:prstGeom prst="rect">
            <a:avLst/>
          </a:prstGeom>
        </p:spPr>
      </p:pic>
      <p:pic>
        <p:nvPicPr>
          <p:cNvPr id="7" name="图片 6">
            <a:extLst>
              <a:ext uri="{FF2B5EF4-FFF2-40B4-BE49-F238E27FC236}">
                <a16:creationId xmlns:a16="http://schemas.microsoft.com/office/drawing/2014/main" id="{9B6A56DC-78DA-7AE4-8F2C-CA37D2825F8C}"/>
              </a:ext>
            </a:extLst>
          </p:cNvPr>
          <p:cNvPicPr>
            <a:picLocks noChangeAspect="1"/>
          </p:cNvPicPr>
          <p:nvPr/>
        </p:nvPicPr>
        <p:blipFill>
          <a:blip r:embed="rId3"/>
          <a:stretch>
            <a:fillRect/>
          </a:stretch>
        </p:blipFill>
        <p:spPr>
          <a:xfrm>
            <a:off x="5815251" y="1543575"/>
            <a:ext cx="6183798" cy="3362858"/>
          </a:xfrm>
          <a:prstGeom prst="rect">
            <a:avLst/>
          </a:prstGeom>
        </p:spPr>
      </p:pic>
    </p:spTree>
    <p:extLst>
      <p:ext uri="{BB962C8B-B14F-4D97-AF65-F5344CB8AC3E}">
        <p14:creationId xmlns:p14="http://schemas.microsoft.com/office/powerpoint/2010/main" val="193338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21391-BDBE-BBDB-D27E-3CF50A53ED07}"/>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F704E9F2-E87A-9117-8F70-F1E0E7CABA53}"/>
              </a:ext>
            </a:extLst>
          </p:cNvPr>
          <p:cNvSpPr>
            <a:spLocks noGrp="1"/>
          </p:cNvSpPr>
          <p:nvPr>
            <p:ph idx="1"/>
          </p:nvPr>
        </p:nvSpPr>
        <p:spPr>
          <a:xfrm>
            <a:off x="1371600" y="5828190"/>
            <a:ext cx="9601200" cy="3581400"/>
          </a:xfrm>
        </p:spPr>
        <p:txBody>
          <a:bodyPr/>
          <a:lstStyle/>
          <a:p>
            <a:endParaRPr lang="zh-CN" altLang="en-US" dirty="0"/>
          </a:p>
        </p:txBody>
      </p:sp>
      <p:pic>
        <p:nvPicPr>
          <p:cNvPr id="5" name="图片 4">
            <a:extLst>
              <a:ext uri="{FF2B5EF4-FFF2-40B4-BE49-F238E27FC236}">
                <a16:creationId xmlns:a16="http://schemas.microsoft.com/office/drawing/2014/main" id="{C9B08E6E-60E6-48C5-3A65-D4E11BC614E7}"/>
              </a:ext>
            </a:extLst>
          </p:cNvPr>
          <p:cNvPicPr>
            <a:picLocks noChangeAspect="1"/>
          </p:cNvPicPr>
          <p:nvPr/>
        </p:nvPicPr>
        <p:blipFill>
          <a:blip r:embed="rId2"/>
          <a:stretch>
            <a:fillRect/>
          </a:stretch>
        </p:blipFill>
        <p:spPr>
          <a:xfrm>
            <a:off x="2190194" y="1665184"/>
            <a:ext cx="7964011" cy="4163006"/>
          </a:xfrm>
          <a:prstGeom prst="rect">
            <a:avLst/>
          </a:prstGeom>
        </p:spPr>
      </p:pic>
    </p:spTree>
    <p:extLst>
      <p:ext uri="{BB962C8B-B14F-4D97-AF65-F5344CB8AC3E}">
        <p14:creationId xmlns:p14="http://schemas.microsoft.com/office/powerpoint/2010/main" val="212125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1322C-923F-F2EB-0600-AFF04E1978BA}"/>
              </a:ext>
            </a:extLst>
          </p:cNvPr>
          <p:cNvSpPr>
            <a:spLocks noGrp="1"/>
          </p:cNvSpPr>
          <p:nvPr>
            <p:ph type="title"/>
          </p:nvPr>
        </p:nvSpPr>
        <p:spPr/>
        <p:txBody>
          <a:bodyPr/>
          <a:lstStyle/>
          <a:p>
            <a:r>
              <a:rPr lang="zh-CN" altLang="en-US" dirty="0"/>
              <a:t>背景介绍</a:t>
            </a:r>
          </a:p>
        </p:txBody>
      </p:sp>
      <p:sp>
        <p:nvSpPr>
          <p:cNvPr id="3" name="内容占位符 2">
            <a:extLst>
              <a:ext uri="{FF2B5EF4-FFF2-40B4-BE49-F238E27FC236}">
                <a16:creationId xmlns:a16="http://schemas.microsoft.com/office/drawing/2014/main" id="{B2BAA2BE-D22B-402A-5A11-52FEA4D1E57A}"/>
              </a:ext>
            </a:extLst>
          </p:cNvPr>
          <p:cNvSpPr>
            <a:spLocks noGrp="1"/>
          </p:cNvSpPr>
          <p:nvPr>
            <p:ph idx="1"/>
          </p:nvPr>
        </p:nvSpPr>
        <p:spPr>
          <a:xfrm>
            <a:off x="1371600" y="5067300"/>
            <a:ext cx="9601200" cy="3581400"/>
          </a:xfrm>
        </p:spPr>
        <p:txBody>
          <a:bodyPr/>
          <a:lstStyle/>
          <a:p>
            <a:r>
              <a:rPr lang="zh-CN" altLang="en-US" dirty="0"/>
              <a:t>合成孔径雷达（</a:t>
            </a:r>
            <a:r>
              <a:rPr lang="en-US" altLang="zh-CN" dirty="0"/>
              <a:t>SAR</a:t>
            </a:r>
            <a:r>
              <a:rPr lang="zh-CN" altLang="en-US" dirty="0"/>
              <a:t>）是利用与目标做相对运动的小孔天线辐射相参信号，把在不同位置接受的回波进行相干处理，从而获得高分辨率的成像雷达。</a:t>
            </a:r>
            <a:endParaRPr lang="en-US" altLang="zh-CN" dirty="0"/>
          </a:p>
          <a:p>
            <a:r>
              <a:rPr lang="zh-CN" altLang="en-US" sz="1600" b="0" i="0" dirty="0">
                <a:solidFill>
                  <a:srgbClr val="333333"/>
                </a:solidFill>
                <a:effectLst/>
                <a:latin typeface="Arial" panose="020B0604020202020204" pitchFamily="34" charset="0"/>
              </a:rPr>
              <a:t>相参是指脉冲之间的初始相位具有确定性</a:t>
            </a:r>
            <a:r>
              <a:rPr lang="zh-CN" altLang="en-US" sz="1600" dirty="0">
                <a:solidFill>
                  <a:srgbClr val="333333"/>
                </a:solidFill>
                <a:latin typeface="Arial" panose="020B0604020202020204" pitchFamily="34" charset="0"/>
              </a:rPr>
              <a:t>，</a:t>
            </a:r>
            <a:r>
              <a:rPr lang="zh-CN" altLang="en-US" sz="1600" b="0" i="0" dirty="0">
                <a:solidFill>
                  <a:srgbClr val="333333"/>
                </a:solidFill>
                <a:effectLst/>
                <a:latin typeface="Arial" panose="020B0604020202020204" pitchFamily="34" charset="0"/>
              </a:rPr>
              <a:t>第一个脉冲初始相位的随机性并不影响后序的信号检测</a:t>
            </a:r>
            <a:endParaRPr lang="en-US" altLang="zh-CN" sz="1600" b="0" i="0" dirty="0">
              <a:solidFill>
                <a:srgbClr val="333333"/>
              </a:solidFill>
              <a:effectLst/>
              <a:latin typeface="Arial" panose="020B0604020202020204" pitchFamily="34" charset="0"/>
            </a:endParaRPr>
          </a:p>
          <a:p>
            <a:r>
              <a:rPr lang="zh-CN" altLang="en-US" sz="1600" dirty="0">
                <a:solidFill>
                  <a:srgbClr val="333333"/>
                </a:solidFill>
                <a:latin typeface="Arial" panose="020B0604020202020204" pitchFamily="34" charset="0"/>
              </a:rPr>
              <a:t>相干处理就是把连续波阶段成一段一段的脉冲信号在相位时间上连续</a:t>
            </a:r>
            <a:endParaRPr lang="zh-CN" altLang="en-US" sz="1600" dirty="0"/>
          </a:p>
        </p:txBody>
      </p:sp>
      <p:pic>
        <p:nvPicPr>
          <p:cNvPr id="5" name="图片 4">
            <a:extLst>
              <a:ext uri="{FF2B5EF4-FFF2-40B4-BE49-F238E27FC236}">
                <a16:creationId xmlns:a16="http://schemas.microsoft.com/office/drawing/2014/main" id="{85CC0E85-D240-3300-5B89-2A90E8545984}"/>
              </a:ext>
            </a:extLst>
          </p:cNvPr>
          <p:cNvPicPr>
            <a:picLocks noChangeAspect="1"/>
          </p:cNvPicPr>
          <p:nvPr/>
        </p:nvPicPr>
        <p:blipFill>
          <a:blip r:embed="rId2"/>
          <a:stretch>
            <a:fillRect/>
          </a:stretch>
        </p:blipFill>
        <p:spPr>
          <a:xfrm>
            <a:off x="1797729" y="1790700"/>
            <a:ext cx="3156681" cy="2724797"/>
          </a:xfrm>
          <a:prstGeom prst="rect">
            <a:avLst/>
          </a:prstGeom>
        </p:spPr>
      </p:pic>
      <p:pic>
        <p:nvPicPr>
          <p:cNvPr id="7" name="图片 6">
            <a:extLst>
              <a:ext uri="{FF2B5EF4-FFF2-40B4-BE49-F238E27FC236}">
                <a16:creationId xmlns:a16="http://schemas.microsoft.com/office/drawing/2014/main" id="{494C0FB2-558E-D7F6-33FE-F9C224493C55}"/>
              </a:ext>
            </a:extLst>
          </p:cNvPr>
          <p:cNvPicPr>
            <a:picLocks noChangeAspect="1"/>
          </p:cNvPicPr>
          <p:nvPr/>
        </p:nvPicPr>
        <p:blipFill>
          <a:blip r:embed="rId3"/>
          <a:stretch>
            <a:fillRect/>
          </a:stretch>
        </p:blipFill>
        <p:spPr>
          <a:xfrm>
            <a:off x="7305645" y="503023"/>
            <a:ext cx="2015487" cy="3863682"/>
          </a:xfrm>
          <a:prstGeom prst="rect">
            <a:avLst/>
          </a:prstGeom>
        </p:spPr>
      </p:pic>
      <p:sp>
        <p:nvSpPr>
          <p:cNvPr id="8" name="文本框 7">
            <a:extLst>
              <a:ext uri="{FF2B5EF4-FFF2-40B4-BE49-F238E27FC236}">
                <a16:creationId xmlns:a16="http://schemas.microsoft.com/office/drawing/2014/main" id="{25FEF717-75BB-2A2F-E9CB-11C2F86CF002}"/>
              </a:ext>
            </a:extLst>
          </p:cNvPr>
          <p:cNvSpPr txBox="1"/>
          <p:nvPr/>
        </p:nvSpPr>
        <p:spPr>
          <a:xfrm>
            <a:off x="7652551" y="4501635"/>
            <a:ext cx="3098307" cy="369332"/>
          </a:xfrm>
          <a:prstGeom prst="rect">
            <a:avLst/>
          </a:prstGeom>
          <a:noFill/>
        </p:spPr>
        <p:txBody>
          <a:bodyPr wrap="square" rtlCol="0">
            <a:spAutoFit/>
          </a:bodyPr>
          <a:lstStyle/>
          <a:p>
            <a:r>
              <a:rPr lang="en-US" altLang="zh-CN" dirty="0"/>
              <a:t>SAR</a:t>
            </a:r>
            <a:r>
              <a:rPr lang="zh-CN" altLang="en-US" dirty="0"/>
              <a:t>成像图</a:t>
            </a:r>
          </a:p>
        </p:txBody>
      </p:sp>
    </p:spTree>
    <p:extLst>
      <p:ext uri="{BB962C8B-B14F-4D97-AF65-F5344CB8AC3E}">
        <p14:creationId xmlns:p14="http://schemas.microsoft.com/office/powerpoint/2010/main" val="127923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81AB4-14E1-90B1-F0D0-1AA65718E92C}"/>
              </a:ext>
            </a:extLst>
          </p:cNvPr>
          <p:cNvSpPr>
            <a:spLocks noGrp="1"/>
          </p:cNvSpPr>
          <p:nvPr>
            <p:ph type="title"/>
          </p:nvPr>
        </p:nvSpPr>
        <p:spPr/>
        <p:txBody>
          <a:bodyPr/>
          <a:lstStyle/>
          <a:p>
            <a:r>
              <a:rPr lang="en-US" altLang="zh-CN" dirty="0"/>
              <a:t>SAR</a:t>
            </a:r>
            <a:r>
              <a:rPr lang="zh-CN" altLang="en-US" dirty="0"/>
              <a:t>目标只能感知的关键步骤</a:t>
            </a:r>
          </a:p>
        </p:txBody>
      </p:sp>
      <p:pic>
        <p:nvPicPr>
          <p:cNvPr id="5" name="内容占位符 4">
            <a:extLst>
              <a:ext uri="{FF2B5EF4-FFF2-40B4-BE49-F238E27FC236}">
                <a16:creationId xmlns:a16="http://schemas.microsoft.com/office/drawing/2014/main" id="{CF3038E2-8C58-CF94-DFDA-5F86E3D9CB21}"/>
              </a:ext>
            </a:extLst>
          </p:cNvPr>
          <p:cNvPicPr>
            <a:picLocks noGrp="1" noChangeAspect="1"/>
          </p:cNvPicPr>
          <p:nvPr>
            <p:ph idx="1"/>
          </p:nvPr>
        </p:nvPicPr>
        <p:blipFill>
          <a:blip r:embed="rId2"/>
          <a:stretch>
            <a:fillRect/>
          </a:stretch>
        </p:blipFill>
        <p:spPr>
          <a:xfrm>
            <a:off x="1810382" y="1867126"/>
            <a:ext cx="7516274" cy="3372321"/>
          </a:xfrm>
        </p:spPr>
      </p:pic>
      <p:sp>
        <p:nvSpPr>
          <p:cNvPr id="6" name="文本框 5">
            <a:extLst>
              <a:ext uri="{FF2B5EF4-FFF2-40B4-BE49-F238E27FC236}">
                <a16:creationId xmlns:a16="http://schemas.microsoft.com/office/drawing/2014/main" id="{3BE72B45-1E9F-2912-BB05-8163E1F2DEF2}"/>
              </a:ext>
            </a:extLst>
          </p:cNvPr>
          <p:cNvSpPr txBox="1"/>
          <p:nvPr/>
        </p:nvSpPr>
        <p:spPr>
          <a:xfrm>
            <a:off x="1686757" y="5655076"/>
            <a:ext cx="7821227" cy="369332"/>
          </a:xfrm>
          <a:prstGeom prst="rect">
            <a:avLst/>
          </a:prstGeom>
          <a:noFill/>
        </p:spPr>
        <p:txBody>
          <a:bodyPr wrap="square" rtlCol="0">
            <a:spAutoFit/>
          </a:bodyPr>
          <a:lstStyle/>
          <a:p>
            <a:r>
              <a:rPr lang="zh-CN" altLang="en-US" dirty="0"/>
              <a:t>对大场景</a:t>
            </a:r>
            <a:r>
              <a:rPr lang="en-US" altLang="zh-CN" dirty="0"/>
              <a:t>SAR</a:t>
            </a:r>
            <a:r>
              <a:rPr lang="zh-CN" altLang="en-US" dirty="0"/>
              <a:t>图像中感兴趣的目标进行检测和定位</a:t>
            </a:r>
          </a:p>
        </p:txBody>
      </p:sp>
    </p:spTree>
    <p:extLst>
      <p:ext uri="{BB962C8B-B14F-4D97-AF65-F5344CB8AC3E}">
        <p14:creationId xmlns:p14="http://schemas.microsoft.com/office/powerpoint/2010/main" val="201370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F1628-61C8-A4C7-D777-3644846E2040}"/>
              </a:ext>
            </a:extLst>
          </p:cNvPr>
          <p:cNvSpPr>
            <a:spLocks noGrp="1"/>
          </p:cNvSpPr>
          <p:nvPr>
            <p:ph type="title"/>
          </p:nvPr>
        </p:nvSpPr>
        <p:spPr/>
        <p:txBody>
          <a:bodyPr/>
          <a:lstStyle/>
          <a:p>
            <a:r>
              <a:rPr lang="zh-CN" altLang="en-US" dirty="0"/>
              <a:t>面临问题</a:t>
            </a:r>
          </a:p>
        </p:txBody>
      </p:sp>
      <p:sp>
        <p:nvSpPr>
          <p:cNvPr id="3" name="内容占位符 2">
            <a:extLst>
              <a:ext uri="{FF2B5EF4-FFF2-40B4-BE49-F238E27FC236}">
                <a16:creationId xmlns:a16="http://schemas.microsoft.com/office/drawing/2014/main" id="{99DE8B61-9834-71A1-D84D-EA2A66E6754F}"/>
              </a:ext>
            </a:extLst>
          </p:cNvPr>
          <p:cNvSpPr>
            <a:spLocks noGrp="1"/>
          </p:cNvSpPr>
          <p:nvPr>
            <p:ph idx="1"/>
          </p:nvPr>
        </p:nvSpPr>
        <p:spPr>
          <a:xfrm>
            <a:off x="1371600" y="5197877"/>
            <a:ext cx="9601200" cy="3581400"/>
          </a:xfrm>
        </p:spPr>
        <p:txBody>
          <a:bodyPr/>
          <a:lstStyle/>
          <a:p>
            <a:r>
              <a:rPr lang="zh-CN" altLang="en-US" dirty="0"/>
              <a:t>传统</a:t>
            </a:r>
            <a:r>
              <a:rPr lang="en-US" altLang="zh-CN" dirty="0"/>
              <a:t>SAR</a:t>
            </a:r>
            <a:r>
              <a:rPr lang="zh-CN" altLang="en-US" dirty="0"/>
              <a:t>目标检测问题在于以来先验知识，杂波建模和阈值选取苦难，复杂场景性能差。</a:t>
            </a:r>
            <a:endParaRPr lang="en-US" altLang="zh-CN" dirty="0"/>
          </a:p>
          <a:p>
            <a:r>
              <a:rPr lang="zh-CN" altLang="en-US" dirty="0"/>
              <a:t>基于深度学习面临图像难以获取和标注，图像可分特征难以提取</a:t>
            </a:r>
          </a:p>
        </p:txBody>
      </p:sp>
      <p:pic>
        <p:nvPicPr>
          <p:cNvPr id="5" name="图片 4">
            <a:extLst>
              <a:ext uri="{FF2B5EF4-FFF2-40B4-BE49-F238E27FC236}">
                <a16:creationId xmlns:a16="http://schemas.microsoft.com/office/drawing/2014/main" id="{19CF7ED9-153F-A3E9-0166-91FF696A0B39}"/>
              </a:ext>
            </a:extLst>
          </p:cNvPr>
          <p:cNvPicPr>
            <a:picLocks noChangeAspect="1"/>
          </p:cNvPicPr>
          <p:nvPr/>
        </p:nvPicPr>
        <p:blipFill rotWithShape="1">
          <a:blip r:embed="rId2"/>
          <a:srcRect t="4732"/>
          <a:stretch/>
        </p:blipFill>
        <p:spPr>
          <a:xfrm>
            <a:off x="1083943" y="1953087"/>
            <a:ext cx="4450492" cy="1854273"/>
          </a:xfrm>
          <a:prstGeom prst="rect">
            <a:avLst/>
          </a:prstGeom>
        </p:spPr>
      </p:pic>
      <p:pic>
        <p:nvPicPr>
          <p:cNvPr id="7" name="图片 6">
            <a:extLst>
              <a:ext uri="{FF2B5EF4-FFF2-40B4-BE49-F238E27FC236}">
                <a16:creationId xmlns:a16="http://schemas.microsoft.com/office/drawing/2014/main" id="{84BF52D9-3749-61FF-C05A-65A01C061EA7}"/>
              </a:ext>
            </a:extLst>
          </p:cNvPr>
          <p:cNvPicPr>
            <a:picLocks noChangeAspect="1"/>
          </p:cNvPicPr>
          <p:nvPr/>
        </p:nvPicPr>
        <p:blipFill>
          <a:blip r:embed="rId3"/>
          <a:stretch>
            <a:fillRect/>
          </a:stretch>
        </p:blipFill>
        <p:spPr>
          <a:xfrm>
            <a:off x="5911005" y="1953087"/>
            <a:ext cx="5658095" cy="1854272"/>
          </a:xfrm>
          <a:prstGeom prst="rect">
            <a:avLst/>
          </a:prstGeom>
        </p:spPr>
      </p:pic>
    </p:spTree>
    <p:extLst>
      <p:ext uri="{BB962C8B-B14F-4D97-AF65-F5344CB8AC3E}">
        <p14:creationId xmlns:p14="http://schemas.microsoft.com/office/powerpoint/2010/main" val="212797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A2A5B-2F92-B7FC-C19D-90DEDFC4115E}"/>
              </a:ext>
            </a:extLst>
          </p:cNvPr>
          <p:cNvSpPr>
            <a:spLocks noGrp="1"/>
          </p:cNvSpPr>
          <p:nvPr>
            <p:ph type="title"/>
          </p:nvPr>
        </p:nvSpPr>
        <p:spPr/>
        <p:txBody>
          <a:bodyPr/>
          <a:lstStyle/>
          <a:p>
            <a:r>
              <a:rPr lang="zh-CN" altLang="en-US" dirty="0"/>
              <a:t>跨域学习</a:t>
            </a:r>
          </a:p>
        </p:txBody>
      </p:sp>
      <p:sp>
        <p:nvSpPr>
          <p:cNvPr id="3" name="内容占位符 2">
            <a:extLst>
              <a:ext uri="{FF2B5EF4-FFF2-40B4-BE49-F238E27FC236}">
                <a16:creationId xmlns:a16="http://schemas.microsoft.com/office/drawing/2014/main" id="{6818B357-D46D-2DB6-4C35-0BBD9F2F0A3C}"/>
              </a:ext>
            </a:extLst>
          </p:cNvPr>
          <p:cNvSpPr>
            <a:spLocks noGrp="1"/>
          </p:cNvSpPr>
          <p:nvPr>
            <p:ph idx="1"/>
          </p:nvPr>
        </p:nvSpPr>
        <p:spPr>
          <a:xfrm>
            <a:off x="1421691" y="5067300"/>
            <a:ext cx="9601200" cy="3581400"/>
          </a:xfrm>
        </p:spPr>
        <p:txBody>
          <a:bodyPr/>
          <a:lstStyle/>
          <a:p>
            <a:r>
              <a:rPr lang="zh-CN" altLang="en-US" dirty="0"/>
              <a:t>信息融合结合迁移学习</a:t>
            </a:r>
            <a:endParaRPr lang="en-US" altLang="zh-CN" dirty="0"/>
          </a:p>
          <a:p>
            <a:r>
              <a:rPr lang="zh-CN" altLang="en-US" dirty="0"/>
              <a:t>通过在数据域之间构建桥梁，为单一雷达传感器数据域提供有益信息补充</a:t>
            </a:r>
          </a:p>
        </p:txBody>
      </p:sp>
      <p:pic>
        <p:nvPicPr>
          <p:cNvPr id="5" name="图片 4">
            <a:extLst>
              <a:ext uri="{FF2B5EF4-FFF2-40B4-BE49-F238E27FC236}">
                <a16:creationId xmlns:a16="http://schemas.microsoft.com/office/drawing/2014/main" id="{498E4D06-6340-FA98-B662-73A3F35B8AE6}"/>
              </a:ext>
            </a:extLst>
          </p:cNvPr>
          <p:cNvPicPr>
            <a:picLocks noChangeAspect="1"/>
          </p:cNvPicPr>
          <p:nvPr/>
        </p:nvPicPr>
        <p:blipFill rotWithShape="1">
          <a:blip r:embed="rId2"/>
          <a:srcRect t="5691"/>
          <a:stretch/>
        </p:blipFill>
        <p:spPr>
          <a:xfrm>
            <a:off x="921505" y="1943099"/>
            <a:ext cx="5200604" cy="1902041"/>
          </a:xfrm>
          <a:prstGeom prst="rect">
            <a:avLst/>
          </a:prstGeom>
        </p:spPr>
      </p:pic>
      <p:pic>
        <p:nvPicPr>
          <p:cNvPr id="7" name="图片 6">
            <a:extLst>
              <a:ext uri="{FF2B5EF4-FFF2-40B4-BE49-F238E27FC236}">
                <a16:creationId xmlns:a16="http://schemas.microsoft.com/office/drawing/2014/main" id="{02D306AB-8B2C-F089-F0CF-55B3AD85C560}"/>
              </a:ext>
            </a:extLst>
          </p:cNvPr>
          <p:cNvPicPr>
            <a:picLocks noChangeAspect="1"/>
          </p:cNvPicPr>
          <p:nvPr/>
        </p:nvPicPr>
        <p:blipFill rotWithShape="1">
          <a:blip r:embed="rId3"/>
          <a:srcRect t="8992" b="6278"/>
          <a:stretch/>
        </p:blipFill>
        <p:spPr>
          <a:xfrm>
            <a:off x="6573010" y="1943099"/>
            <a:ext cx="4850691" cy="1902042"/>
          </a:xfrm>
          <a:prstGeom prst="rect">
            <a:avLst/>
          </a:prstGeom>
        </p:spPr>
      </p:pic>
    </p:spTree>
    <p:extLst>
      <p:ext uri="{BB962C8B-B14F-4D97-AF65-F5344CB8AC3E}">
        <p14:creationId xmlns:p14="http://schemas.microsoft.com/office/powerpoint/2010/main" val="1961681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6F457-0AEC-3F33-2C32-FA708EB3D55B}"/>
              </a:ext>
            </a:extLst>
          </p:cNvPr>
          <p:cNvSpPr>
            <a:spLocks noGrp="1"/>
          </p:cNvSpPr>
          <p:nvPr>
            <p:ph type="title"/>
          </p:nvPr>
        </p:nvSpPr>
        <p:spPr/>
        <p:txBody>
          <a:bodyPr/>
          <a:lstStyle/>
          <a:p>
            <a:r>
              <a:rPr lang="zh-CN" altLang="en-US" dirty="0"/>
              <a:t>域泛化与域适应</a:t>
            </a:r>
          </a:p>
        </p:txBody>
      </p:sp>
      <p:sp>
        <p:nvSpPr>
          <p:cNvPr id="3" name="内容占位符 2">
            <a:extLst>
              <a:ext uri="{FF2B5EF4-FFF2-40B4-BE49-F238E27FC236}">
                <a16:creationId xmlns:a16="http://schemas.microsoft.com/office/drawing/2014/main" id="{0296834E-E82A-19B1-9FE1-98110EC87451}"/>
              </a:ext>
            </a:extLst>
          </p:cNvPr>
          <p:cNvSpPr>
            <a:spLocks noGrp="1"/>
          </p:cNvSpPr>
          <p:nvPr>
            <p:ph idx="1"/>
          </p:nvPr>
        </p:nvSpPr>
        <p:spPr>
          <a:xfrm>
            <a:off x="1371600" y="5067300"/>
            <a:ext cx="9601200" cy="3581400"/>
          </a:xfrm>
        </p:spPr>
        <p:txBody>
          <a:bodyPr/>
          <a:lstStyle/>
          <a:p>
            <a:r>
              <a:rPr lang="zh-CN" altLang="en-US" dirty="0"/>
              <a:t>域泛化指在多个具有不同数据分布的源域中学习一个泛化能力强的模型</a:t>
            </a:r>
            <a:endParaRPr lang="en-US" altLang="zh-CN" dirty="0"/>
          </a:p>
          <a:p>
            <a:r>
              <a:rPr lang="zh-CN" altLang="en-US" dirty="0"/>
              <a:t>域适应指通过具有完全标注的源域数据辅助少量标注目标域数据学习，在目标域测试数据上获取优异的性能。条件是源域与目标数据域用于同一类任务。</a:t>
            </a:r>
          </a:p>
        </p:txBody>
      </p:sp>
      <p:pic>
        <p:nvPicPr>
          <p:cNvPr id="5" name="图片 4">
            <a:extLst>
              <a:ext uri="{FF2B5EF4-FFF2-40B4-BE49-F238E27FC236}">
                <a16:creationId xmlns:a16="http://schemas.microsoft.com/office/drawing/2014/main" id="{85C0575D-AA3C-4FE1-84A6-80C56D47B9D9}"/>
              </a:ext>
            </a:extLst>
          </p:cNvPr>
          <p:cNvPicPr>
            <a:picLocks noChangeAspect="1"/>
          </p:cNvPicPr>
          <p:nvPr/>
        </p:nvPicPr>
        <p:blipFill>
          <a:blip r:embed="rId2"/>
          <a:stretch>
            <a:fillRect/>
          </a:stretch>
        </p:blipFill>
        <p:spPr>
          <a:xfrm>
            <a:off x="770851" y="2171700"/>
            <a:ext cx="4308559" cy="1877952"/>
          </a:xfrm>
          <a:prstGeom prst="rect">
            <a:avLst/>
          </a:prstGeom>
        </p:spPr>
      </p:pic>
      <p:pic>
        <p:nvPicPr>
          <p:cNvPr id="7" name="图片 6">
            <a:extLst>
              <a:ext uri="{FF2B5EF4-FFF2-40B4-BE49-F238E27FC236}">
                <a16:creationId xmlns:a16="http://schemas.microsoft.com/office/drawing/2014/main" id="{DEEDEDEF-00E9-48AF-56A3-3BBE09B760AD}"/>
              </a:ext>
            </a:extLst>
          </p:cNvPr>
          <p:cNvPicPr>
            <a:picLocks noChangeAspect="1"/>
          </p:cNvPicPr>
          <p:nvPr/>
        </p:nvPicPr>
        <p:blipFill>
          <a:blip r:embed="rId3"/>
          <a:stretch>
            <a:fillRect/>
          </a:stretch>
        </p:blipFill>
        <p:spPr>
          <a:xfrm>
            <a:off x="6402838" y="388436"/>
            <a:ext cx="4234036" cy="1877953"/>
          </a:xfrm>
          <a:prstGeom prst="rect">
            <a:avLst/>
          </a:prstGeom>
        </p:spPr>
      </p:pic>
      <p:pic>
        <p:nvPicPr>
          <p:cNvPr id="9" name="图片 8">
            <a:extLst>
              <a:ext uri="{FF2B5EF4-FFF2-40B4-BE49-F238E27FC236}">
                <a16:creationId xmlns:a16="http://schemas.microsoft.com/office/drawing/2014/main" id="{C6B4C025-1FE0-BE1C-E28C-301572D0AA17}"/>
              </a:ext>
            </a:extLst>
          </p:cNvPr>
          <p:cNvPicPr>
            <a:picLocks noChangeAspect="1"/>
          </p:cNvPicPr>
          <p:nvPr/>
        </p:nvPicPr>
        <p:blipFill>
          <a:blip r:embed="rId4"/>
          <a:stretch>
            <a:fillRect/>
          </a:stretch>
        </p:blipFill>
        <p:spPr>
          <a:xfrm>
            <a:off x="6402837" y="2668633"/>
            <a:ext cx="4268769" cy="2098675"/>
          </a:xfrm>
          <a:prstGeom prst="rect">
            <a:avLst/>
          </a:prstGeom>
        </p:spPr>
      </p:pic>
    </p:spTree>
    <p:extLst>
      <p:ext uri="{BB962C8B-B14F-4D97-AF65-F5344CB8AC3E}">
        <p14:creationId xmlns:p14="http://schemas.microsoft.com/office/powerpoint/2010/main" val="160765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58C43-642E-FDB6-5146-516CE327286A}"/>
              </a:ext>
            </a:extLst>
          </p:cNvPr>
          <p:cNvSpPr>
            <a:spLocks noGrp="1"/>
          </p:cNvSpPr>
          <p:nvPr>
            <p:ph type="title"/>
          </p:nvPr>
        </p:nvSpPr>
        <p:spPr/>
        <p:txBody>
          <a:bodyPr/>
          <a:lstStyle/>
          <a:p>
            <a:r>
              <a:rPr lang="zh-CN" altLang="en-US" dirty="0"/>
              <a:t>基于无监督域适应的</a:t>
            </a:r>
            <a:r>
              <a:rPr lang="en-US" altLang="zh-CN" dirty="0"/>
              <a:t>SAR</a:t>
            </a:r>
            <a:r>
              <a:rPr lang="zh-CN" altLang="en-US" dirty="0"/>
              <a:t>目标检测</a:t>
            </a:r>
          </a:p>
        </p:txBody>
      </p:sp>
      <p:sp>
        <p:nvSpPr>
          <p:cNvPr id="3" name="内容占位符 2">
            <a:extLst>
              <a:ext uri="{FF2B5EF4-FFF2-40B4-BE49-F238E27FC236}">
                <a16:creationId xmlns:a16="http://schemas.microsoft.com/office/drawing/2014/main" id="{A4F073CD-CF6B-80CA-B778-4961E47D90A0}"/>
              </a:ext>
            </a:extLst>
          </p:cNvPr>
          <p:cNvSpPr>
            <a:spLocks noGrp="1"/>
          </p:cNvSpPr>
          <p:nvPr>
            <p:ph idx="1"/>
          </p:nvPr>
        </p:nvSpPr>
        <p:spPr>
          <a:xfrm>
            <a:off x="1371600" y="5331040"/>
            <a:ext cx="9601200" cy="3581400"/>
          </a:xfrm>
        </p:spPr>
        <p:txBody>
          <a:bodyPr/>
          <a:lstStyle/>
          <a:p>
            <a:r>
              <a:rPr lang="zh-CN" altLang="en-US" dirty="0"/>
              <a:t>面临的问题在于雷达参数变化时检测算法性能大幅下降</a:t>
            </a:r>
            <a:endParaRPr lang="en-US" altLang="zh-CN" dirty="0"/>
          </a:p>
          <a:p>
            <a:r>
              <a:rPr lang="zh-CN" altLang="en-US" dirty="0"/>
              <a:t>通过</a:t>
            </a:r>
            <a:r>
              <a:rPr lang="en-US" altLang="zh-CN" dirty="0"/>
              <a:t>GAN</a:t>
            </a:r>
            <a:r>
              <a:rPr lang="zh-CN" altLang="en-US" dirty="0"/>
              <a:t>生成数据，通过数据增强来扩充训练集来增强模型的泛化性</a:t>
            </a:r>
          </a:p>
        </p:txBody>
      </p:sp>
      <p:pic>
        <p:nvPicPr>
          <p:cNvPr id="5" name="图片 4">
            <a:extLst>
              <a:ext uri="{FF2B5EF4-FFF2-40B4-BE49-F238E27FC236}">
                <a16:creationId xmlns:a16="http://schemas.microsoft.com/office/drawing/2014/main" id="{E5F60450-6729-01B5-1516-F2DC1C9F9E5D}"/>
              </a:ext>
            </a:extLst>
          </p:cNvPr>
          <p:cNvPicPr>
            <a:picLocks noChangeAspect="1"/>
          </p:cNvPicPr>
          <p:nvPr/>
        </p:nvPicPr>
        <p:blipFill>
          <a:blip r:embed="rId2"/>
          <a:stretch>
            <a:fillRect/>
          </a:stretch>
        </p:blipFill>
        <p:spPr>
          <a:xfrm>
            <a:off x="982855" y="1847455"/>
            <a:ext cx="3639058" cy="2838846"/>
          </a:xfrm>
          <a:prstGeom prst="rect">
            <a:avLst/>
          </a:prstGeom>
        </p:spPr>
      </p:pic>
      <p:pic>
        <p:nvPicPr>
          <p:cNvPr id="7" name="图片 6">
            <a:extLst>
              <a:ext uri="{FF2B5EF4-FFF2-40B4-BE49-F238E27FC236}">
                <a16:creationId xmlns:a16="http://schemas.microsoft.com/office/drawing/2014/main" id="{93F86DC4-6FA0-C243-B7A5-5171F748F255}"/>
              </a:ext>
            </a:extLst>
          </p:cNvPr>
          <p:cNvPicPr>
            <a:picLocks noChangeAspect="1"/>
          </p:cNvPicPr>
          <p:nvPr/>
        </p:nvPicPr>
        <p:blipFill>
          <a:blip r:embed="rId3"/>
          <a:stretch>
            <a:fillRect/>
          </a:stretch>
        </p:blipFill>
        <p:spPr>
          <a:xfrm>
            <a:off x="5717218" y="1847455"/>
            <a:ext cx="5255581" cy="2840855"/>
          </a:xfrm>
          <a:prstGeom prst="rect">
            <a:avLst/>
          </a:prstGeom>
        </p:spPr>
      </p:pic>
    </p:spTree>
    <p:extLst>
      <p:ext uri="{BB962C8B-B14F-4D97-AF65-F5344CB8AC3E}">
        <p14:creationId xmlns:p14="http://schemas.microsoft.com/office/powerpoint/2010/main" val="426112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6E49F-5B88-32C7-500F-98D0A583A07A}"/>
              </a:ext>
            </a:extLst>
          </p:cNvPr>
          <p:cNvSpPr>
            <a:spLocks noGrp="1"/>
          </p:cNvSpPr>
          <p:nvPr>
            <p:ph type="title"/>
          </p:nvPr>
        </p:nvSpPr>
        <p:spPr/>
        <p:txBody>
          <a:bodyPr/>
          <a:lstStyle/>
          <a:p>
            <a:r>
              <a:rPr lang="zh-CN" altLang="en-US" dirty="0"/>
              <a:t>多层特征对齐与迭代伪标签</a:t>
            </a:r>
          </a:p>
        </p:txBody>
      </p:sp>
      <p:sp>
        <p:nvSpPr>
          <p:cNvPr id="3" name="内容占位符 2">
            <a:extLst>
              <a:ext uri="{FF2B5EF4-FFF2-40B4-BE49-F238E27FC236}">
                <a16:creationId xmlns:a16="http://schemas.microsoft.com/office/drawing/2014/main" id="{3CF1814F-8FAB-9DBA-92EA-F02576960042}"/>
              </a:ext>
            </a:extLst>
          </p:cNvPr>
          <p:cNvSpPr>
            <a:spLocks noGrp="1"/>
          </p:cNvSpPr>
          <p:nvPr>
            <p:ph idx="1"/>
          </p:nvPr>
        </p:nvSpPr>
        <p:spPr>
          <a:xfrm>
            <a:off x="1371600" y="5067300"/>
            <a:ext cx="9601200" cy="3581400"/>
          </a:xfrm>
        </p:spPr>
        <p:txBody>
          <a:bodyPr/>
          <a:lstStyle/>
          <a:p>
            <a:r>
              <a:rPr lang="zh-CN" altLang="en-US" dirty="0"/>
              <a:t>利用</a:t>
            </a:r>
            <a:r>
              <a:rPr lang="en-US" altLang="zh-CN" dirty="0"/>
              <a:t>GAN</a:t>
            </a:r>
            <a:r>
              <a:rPr lang="zh-CN" altLang="en-US" dirty="0"/>
              <a:t>损失对其多层特征分布，根据多样化域域目标域样本相似性对多样化域的特征加权。</a:t>
            </a:r>
            <a:endParaRPr lang="en-US" altLang="zh-CN" dirty="0"/>
          </a:p>
          <a:p>
            <a:r>
              <a:rPr lang="zh-CN" altLang="en-US" dirty="0"/>
              <a:t>仅在</a:t>
            </a:r>
            <a:r>
              <a:rPr lang="en-US" altLang="zh-CN" dirty="0"/>
              <a:t>Proposal</a:t>
            </a:r>
            <a:r>
              <a:rPr lang="zh-CN" altLang="en-US" dirty="0"/>
              <a:t>级挑选为标签，高阈值回产生漏检，低阈值会产生虚警。通过计算图像中超过阈值的</a:t>
            </a:r>
            <a:r>
              <a:rPr lang="en-US" altLang="zh-CN" dirty="0"/>
              <a:t>proposal</a:t>
            </a:r>
            <a:r>
              <a:rPr lang="zh-CN" altLang="en-US" dirty="0"/>
              <a:t>的平均得分筛选参与训练的图像。</a:t>
            </a:r>
          </a:p>
        </p:txBody>
      </p:sp>
      <p:pic>
        <p:nvPicPr>
          <p:cNvPr id="5" name="图片 4">
            <a:extLst>
              <a:ext uri="{FF2B5EF4-FFF2-40B4-BE49-F238E27FC236}">
                <a16:creationId xmlns:a16="http://schemas.microsoft.com/office/drawing/2014/main" id="{D04582BB-EA3F-5D4F-7C8B-FB0118D35BDB}"/>
              </a:ext>
            </a:extLst>
          </p:cNvPr>
          <p:cNvPicPr>
            <a:picLocks noChangeAspect="1"/>
          </p:cNvPicPr>
          <p:nvPr/>
        </p:nvPicPr>
        <p:blipFill>
          <a:blip r:embed="rId2"/>
          <a:stretch>
            <a:fillRect/>
          </a:stretch>
        </p:blipFill>
        <p:spPr>
          <a:xfrm>
            <a:off x="883668" y="2074352"/>
            <a:ext cx="4729034" cy="2169175"/>
          </a:xfrm>
          <a:prstGeom prst="rect">
            <a:avLst/>
          </a:prstGeom>
        </p:spPr>
      </p:pic>
      <p:pic>
        <p:nvPicPr>
          <p:cNvPr id="7" name="图片 6">
            <a:extLst>
              <a:ext uri="{FF2B5EF4-FFF2-40B4-BE49-F238E27FC236}">
                <a16:creationId xmlns:a16="http://schemas.microsoft.com/office/drawing/2014/main" id="{DBDFF857-3D91-398B-760A-8362533A219D}"/>
              </a:ext>
            </a:extLst>
          </p:cNvPr>
          <p:cNvPicPr>
            <a:picLocks noChangeAspect="1"/>
          </p:cNvPicPr>
          <p:nvPr/>
        </p:nvPicPr>
        <p:blipFill>
          <a:blip r:embed="rId3"/>
          <a:stretch>
            <a:fillRect/>
          </a:stretch>
        </p:blipFill>
        <p:spPr>
          <a:xfrm>
            <a:off x="6311395" y="2074351"/>
            <a:ext cx="5189006" cy="2169175"/>
          </a:xfrm>
          <a:prstGeom prst="rect">
            <a:avLst/>
          </a:prstGeom>
        </p:spPr>
      </p:pic>
    </p:spTree>
    <p:extLst>
      <p:ext uri="{BB962C8B-B14F-4D97-AF65-F5344CB8AC3E}">
        <p14:creationId xmlns:p14="http://schemas.microsoft.com/office/powerpoint/2010/main" val="146986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AEC322-B036-25AD-E63F-5208E1F1F785}"/>
              </a:ext>
            </a:extLst>
          </p:cNvPr>
          <p:cNvSpPr>
            <a:spLocks noGrp="1"/>
          </p:cNvSpPr>
          <p:nvPr>
            <p:ph type="title"/>
          </p:nvPr>
        </p:nvSpPr>
        <p:spPr/>
        <p:txBody>
          <a:bodyPr/>
          <a:lstStyle/>
          <a:p>
            <a:r>
              <a:rPr lang="zh-CN" altLang="en-US" dirty="0"/>
              <a:t>生成结果</a:t>
            </a:r>
          </a:p>
        </p:txBody>
      </p:sp>
      <p:sp>
        <p:nvSpPr>
          <p:cNvPr id="3" name="内容占位符 2">
            <a:extLst>
              <a:ext uri="{FF2B5EF4-FFF2-40B4-BE49-F238E27FC236}">
                <a16:creationId xmlns:a16="http://schemas.microsoft.com/office/drawing/2014/main" id="{C02B67CD-DDA2-F8B1-1ADA-0180EBC8E9E9}"/>
              </a:ext>
            </a:extLst>
          </p:cNvPr>
          <p:cNvSpPr>
            <a:spLocks noGrp="1"/>
          </p:cNvSpPr>
          <p:nvPr>
            <p:ph idx="1"/>
          </p:nvPr>
        </p:nvSpPr>
        <p:spPr>
          <a:xfrm>
            <a:off x="1371600" y="5552982"/>
            <a:ext cx="9601200" cy="3581400"/>
          </a:xfrm>
        </p:spPr>
        <p:txBody>
          <a:bodyPr/>
          <a:lstStyle/>
          <a:p>
            <a:endParaRPr lang="zh-CN" altLang="en-US" dirty="0"/>
          </a:p>
        </p:txBody>
      </p:sp>
      <p:pic>
        <p:nvPicPr>
          <p:cNvPr id="5" name="图片 4">
            <a:extLst>
              <a:ext uri="{FF2B5EF4-FFF2-40B4-BE49-F238E27FC236}">
                <a16:creationId xmlns:a16="http://schemas.microsoft.com/office/drawing/2014/main" id="{02F3CDFC-C8EC-A25A-D4CA-E4DEC945659E}"/>
              </a:ext>
            </a:extLst>
          </p:cNvPr>
          <p:cNvPicPr>
            <a:picLocks noChangeAspect="1"/>
          </p:cNvPicPr>
          <p:nvPr/>
        </p:nvPicPr>
        <p:blipFill>
          <a:blip r:embed="rId2"/>
          <a:stretch>
            <a:fillRect/>
          </a:stretch>
        </p:blipFill>
        <p:spPr>
          <a:xfrm>
            <a:off x="916379" y="1504055"/>
            <a:ext cx="5264379" cy="3182246"/>
          </a:xfrm>
          <a:prstGeom prst="rect">
            <a:avLst/>
          </a:prstGeom>
        </p:spPr>
      </p:pic>
      <p:pic>
        <p:nvPicPr>
          <p:cNvPr id="7" name="图片 6">
            <a:extLst>
              <a:ext uri="{FF2B5EF4-FFF2-40B4-BE49-F238E27FC236}">
                <a16:creationId xmlns:a16="http://schemas.microsoft.com/office/drawing/2014/main" id="{13F80B68-D654-C326-C201-CE4AB8F363B2}"/>
              </a:ext>
            </a:extLst>
          </p:cNvPr>
          <p:cNvPicPr>
            <a:picLocks noChangeAspect="1"/>
          </p:cNvPicPr>
          <p:nvPr/>
        </p:nvPicPr>
        <p:blipFill>
          <a:blip r:embed="rId3"/>
          <a:stretch>
            <a:fillRect/>
          </a:stretch>
        </p:blipFill>
        <p:spPr>
          <a:xfrm>
            <a:off x="6964155" y="363429"/>
            <a:ext cx="4118162" cy="2000250"/>
          </a:xfrm>
          <a:prstGeom prst="rect">
            <a:avLst/>
          </a:prstGeom>
        </p:spPr>
      </p:pic>
      <p:pic>
        <p:nvPicPr>
          <p:cNvPr id="9" name="图片 8">
            <a:extLst>
              <a:ext uri="{FF2B5EF4-FFF2-40B4-BE49-F238E27FC236}">
                <a16:creationId xmlns:a16="http://schemas.microsoft.com/office/drawing/2014/main" id="{24F692C4-AC01-445E-7EC3-A09B4F55F416}"/>
              </a:ext>
            </a:extLst>
          </p:cNvPr>
          <p:cNvPicPr>
            <a:picLocks noChangeAspect="1"/>
          </p:cNvPicPr>
          <p:nvPr/>
        </p:nvPicPr>
        <p:blipFill rotWithShape="1">
          <a:blip r:embed="rId4"/>
          <a:srcRect t="6563"/>
          <a:stretch/>
        </p:blipFill>
        <p:spPr>
          <a:xfrm>
            <a:off x="6964155" y="2684904"/>
            <a:ext cx="4118162" cy="2354874"/>
          </a:xfrm>
          <a:prstGeom prst="rect">
            <a:avLst/>
          </a:prstGeom>
        </p:spPr>
      </p:pic>
    </p:spTree>
    <p:extLst>
      <p:ext uri="{BB962C8B-B14F-4D97-AF65-F5344CB8AC3E}">
        <p14:creationId xmlns:p14="http://schemas.microsoft.com/office/powerpoint/2010/main" val="2787799543"/>
      </p:ext>
    </p:extLst>
  </p:cSld>
  <p:clrMapOvr>
    <a:masterClrMapping/>
  </p:clrMapOvr>
</p:sld>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剪切</Template>
  <TotalTime>88</TotalTime>
  <Words>534</Words>
  <Application>Microsoft Office PowerPoint</Application>
  <PresentationFormat>宽屏</PresentationFormat>
  <Paragraphs>42</Paragraphs>
  <Slides>16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-apple-system</vt:lpstr>
      <vt:lpstr>Arial</vt:lpstr>
      <vt:lpstr>Franklin Gothic Book</vt:lpstr>
      <vt:lpstr>剪切</vt:lpstr>
      <vt:lpstr>多源信息跨领域学习在SAR目标检测中的应用</vt:lpstr>
      <vt:lpstr>背景介绍</vt:lpstr>
      <vt:lpstr>SAR目标只能感知的关键步骤</vt:lpstr>
      <vt:lpstr>面临问题</vt:lpstr>
      <vt:lpstr>跨域学习</vt:lpstr>
      <vt:lpstr>域泛化与域适应</vt:lpstr>
      <vt:lpstr>基于无监督域适应的SAR目标检测</vt:lpstr>
      <vt:lpstr>多层特征对齐与迭代伪标签</vt:lpstr>
      <vt:lpstr>生成结果</vt:lpstr>
      <vt:lpstr>实验结果</vt:lpstr>
      <vt:lpstr>基于又监督域适应的SAR目标检测</vt:lpstr>
      <vt:lpstr>光学与SAR图像的转换</vt:lpstr>
      <vt:lpstr>光学到SAR域适应</vt:lpstr>
      <vt:lpstr>网络架构</vt:lpstr>
      <vt:lpstr>实验</vt:lpstr>
      <vt:lpstr>实验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多源信息跨领域学习在SAR目标检测中的应用</dc:title>
  <dc:creator>李 玮峰</dc:creator>
  <cp:lastModifiedBy>李 玮峰</cp:lastModifiedBy>
  <cp:revision>65</cp:revision>
  <dcterms:created xsi:type="dcterms:W3CDTF">2022-05-17T01:03:25Z</dcterms:created>
  <dcterms:modified xsi:type="dcterms:W3CDTF">2022-05-17T02:31:43Z</dcterms:modified>
</cp:coreProperties>
</file>